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  <p:sldMasterId id="2147483667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3" r:id="rId7"/>
    <p:sldId id="260" r:id="rId8"/>
    <p:sldId id="269" r:id="rId9"/>
    <p:sldId id="264" r:id="rId10"/>
    <p:sldId id="270" r:id="rId11"/>
    <p:sldId id="265" r:id="rId12"/>
    <p:sldId id="271" r:id="rId13"/>
    <p:sldId id="278" r:id="rId14"/>
    <p:sldId id="276" r:id="rId15"/>
    <p:sldId id="277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79" autoAdjust="0"/>
    <p:restoredTop sz="94665"/>
  </p:normalViewPr>
  <p:slideViewPr>
    <p:cSldViewPr snapToGrid="0" snapToObjects="1">
      <p:cViewPr>
        <p:scale>
          <a:sx n="90" d="100"/>
          <a:sy n="90" d="100"/>
        </p:scale>
        <p:origin x="1736" y="560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D0186-4B91-8241-8371-A8ECEBC01EFF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73632-403D-DB4C-9637-F6E7E4F3B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2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7110" y="1557867"/>
            <a:ext cx="6795913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4800"/>
              </a:lnSpc>
              <a:defRPr b="1" cap="all" spc="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109" y="4275667"/>
            <a:ext cx="6795913" cy="1202267"/>
          </a:xfrm>
        </p:spPr>
        <p:txBody>
          <a:bodyPr>
            <a:noAutofit/>
          </a:bodyPr>
          <a:lstStyle>
            <a:lvl1pPr marL="0" indent="0" algn="l">
              <a:lnSpc>
                <a:spcPts val="2800"/>
              </a:lnSpc>
              <a:buNone/>
              <a:defRPr sz="2400" cap="all" spc="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7110" y="1557867"/>
            <a:ext cx="6795913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4800"/>
              </a:lnSpc>
              <a:defRPr b="1" cap="all" spc="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109" y="4275667"/>
            <a:ext cx="6795913" cy="1202267"/>
          </a:xfrm>
        </p:spPr>
        <p:txBody>
          <a:bodyPr>
            <a:noAutofit/>
          </a:bodyPr>
          <a:lstStyle>
            <a:lvl1pPr marL="0" indent="0" algn="l">
              <a:lnSpc>
                <a:spcPts val="2800"/>
              </a:lnSpc>
              <a:buNone/>
              <a:defRPr sz="2400" cap="all" spc="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83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13933"/>
            <a:ext cx="11830756" cy="4749800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FontTx/>
              <a:buNone/>
              <a:defRPr sz="2400"/>
            </a:lvl1pPr>
            <a:lvl2pPr marL="466344" indent="-285750">
              <a:spcAft>
                <a:spcPts val="600"/>
              </a:spcAft>
              <a:buFont typeface="Lucida Grande"/>
              <a:buChar char="•"/>
              <a:defRPr sz="2100"/>
            </a:lvl2pPr>
            <a:lvl3pPr>
              <a:spcAft>
                <a:spcPts val="600"/>
              </a:spcAft>
              <a:defRPr sz="21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62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1" y="1600200"/>
            <a:ext cx="5588000" cy="4621678"/>
          </a:xfrm>
        </p:spPr>
        <p:txBody>
          <a:bodyPr lIns="274320" rIns="274320"/>
          <a:lstStyle>
            <a:lvl1pPr>
              <a:spcAft>
                <a:spcPts val="600"/>
              </a:spcAft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4714" y="1600200"/>
            <a:ext cx="5802487" cy="4621678"/>
          </a:xfrm>
        </p:spPr>
        <p:txBody>
          <a:bodyPr lIns="274320" rIns="274320"/>
          <a:lstStyle>
            <a:lvl1pPr>
              <a:spcAft>
                <a:spcPts val="600"/>
              </a:spcAft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6170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8666" y="1371600"/>
            <a:ext cx="5621868" cy="22530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08889" y="1371600"/>
            <a:ext cx="5610579" cy="22530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38666" y="3784601"/>
            <a:ext cx="5621868" cy="245979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08889" y="3784600"/>
            <a:ext cx="5610579" cy="2459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35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49956" y="1329267"/>
            <a:ext cx="3668888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123701" y="1329267"/>
            <a:ext cx="3740924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176890" y="1329267"/>
            <a:ext cx="3826933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49956" y="2946400"/>
            <a:ext cx="3668888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123701" y="2946400"/>
            <a:ext cx="3740924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176890" y="2946400"/>
            <a:ext cx="3826933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49956" y="4677839"/>
            <a:ext cx="3668888" cy="150768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8123701" y="4677839"/>
            <a:ext cx="3740923" cy="150768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176890" y="4677839"/>
            <a:ext cx="3826933" cy="150768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7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7110" y="1557867"/>
            <a:ext cx="6795913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4800"/>
              </a:lnSpc>
              <a:defRPr b="1" cap="all" spc="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109" y="4275667"/>
            <a:ext cx="6795913" cy="1202267"/>
          </a:xfrm>
        </p:spPr>
        <p:txBody>
          <a:bodyPr>
            <a:noAutofit/>
          </a:bodyPr>
          <a:lstStyle>
            <a:lvl1pPr marL="0" indent="0" algn="l">
              <a:lnSpc>
                <a:spcPts val="2800"/>
              </a:lnSpc>
              <a:buNone/>
              <a:defRPr sz="2400" cap="all" spc="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1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128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7687733" cy="991352"/>
          </a:xfrm>
          <a:prstGeom prst="rect">
            <a:avLst/>
          </a:prstGeom>
          <a:solidFill>
            <a:schemeClr val="bg1"/>
          </a:solidFill>
        </p:spPr>
        <p:txBody>
          <a:bodyPr vert="horz" lIns="274320" tIns="45720" rIns="91440" bIns="4572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363133"/>
            <a:ext cx="11899345" cy="4834466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77849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83" r:id="rId5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400" kern="1200" cap="all" spc="200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rgbClr val="262626"/>
          </a:solidFill>
          <a:latin typeface="+mn-lt"/>
          <a:ea typeface="+mn-ea"/>
          <a:cs typeface="+mn-cs"/>
        </a:defRPr>
      </a:lvl1pPr>
      <a:lvl2pPr marL="466344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262626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r>
              <a:rPr lang="en-US" cap="none" dirty="0" smtClean="0"/>
              <a:t>raveler</a:t>
            </a:r>
            <a:r>
              <a:rPr lang="en-US" dirty="0" smtClean="0"/>
              <a:t> p</a:t>
            </a:r>
            <a:r>
              <a:rPr lang="en-US" cap="none" dirty="0" smtClean="0"/>
              <a:t>lanning</a:t>
            </a:r>
            <a:r>
              <a:rPr lang="en-US" dirty="0" smtClean="0"/>
              <a:t> p</a:t>
            </a:r>
            <a:r>
              <a:rPr lang="en-US" cap="none" dirty="0" smtClean="0"/>
              <a:t>roblem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30409" y="4275667"/>
            <a:ext cx="5032613" cy="1202267"/>
          </a:xfrm>
        </p:spPr>
        <p:txBody>
          <a:bodyPr/>
          <a:lstStyle/>
          <a:p>
            <a:r>
              <a:rPr lang="en-US" sz="1800" dirty="0" smtClean="0"/>
              <a:t>L</a:t>
            </a:r>
            <a:r>
              <a:rPr lang="en-US" sz="1800" cap="none" dirty="0" smtClean="0"/>
              <a:t>inyu</a:t>
            </a:r>
            <a:r>
              <a:rPr lang="en-US" sz="1800" dirty="0" smtClean="0"/>
              <a:t> </a:t>
            </a:r>
            <a:r>
              <a:rPr lang="en-US" sz="1800" dirty="0" err="1" smtClean="0"/>
              <a:t>y</a:t>
            </a:r>
            <a:r>
              <a:rPr lang="en-US" sz="1800" cap="none" dirty="0" err="1" smtClean="0"/>
              <a:t>ao</a:t>
            </a:r>
            <a:endParaRPr lang="en-US" sz="1800" dirty="0" smtClean="0"/>
          </a:p>
          <a:p>
            <a:r>
              <a:rPr lang="en-US" sz="1800" dirty="0" err="1"/>
              <a:t>h</a:t>
            </a:r>
            <a:r>
              <a:rPr lang="en-US" sz="1800" cap="none" dirty="0" err="1"/>
              <a:t>anyuan</a:t>
            </a:r>
            <a:r>
              <a:rPr lang="en-US" sz="1800" dirty="0"/>
              <a:t> </a:t>
            </a:r>
            <a:r>
              <a:rPr lang="en-US" sz="1800" dirty="0" err="1"/>
              <a:t>z</a:t>
            </a:r>
            <a:r>
              <a:rPr lang="en-US" sz="1800" cap="none" dirty="0" err="1"/>
              <a:t>hang</a:t>
            </a:r>
            <a:endParaRPr lang="en-US" sz="1800" cap="none" dirty="0"/>
          </a:p>
          <a:p>
            <a:r>
              <a:rPr lang="en-US" sz="1800" dirty="0" err="1" smtClean="0"/>
              <a:t>t</a:t>
            </a:r>
            <a:r>
              <a:rPr lang="en-US" sz="1800" cap="none" dirty="0" err="1" smtClean="0"/>
              <a:t>aoyouwei</a:t>
            </a:r>
            <a:r>
              <a:rPr lang="en-US" sz="1800" dirty="0" smtClean="0"/>
              <a:t> </a:t>
            </a:r>
            <a:r>
              <a:rPr lang="en-US" sz="1800" dirty="0" err="1" smtClean="0"/>
              <a:t>g</a:t>
            </a:r>
            <a:r>
              <a:rPr lang="en-US" sz="1800" cap="none" dirty="0" err="1" smtClean="0"/>
              <a:t>ao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9570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altLang="zh-CN" sz="3600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4.</a:t>
            </a:r>
            <a:r>
              <a:rPr lang="zh-CN" altLang="en-US" sz="3600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 </a:t>
            </a:r>
            <a:r>
              <a:rPr lang="en-US" altLang="zh-CN" sz="3600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P</a:t>
            </a:r>
            <a:r>
              <a:rPr lang="en-US" altLang="zh-CN" sz="3600" cap="none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art</a:t>
            </a:r>
            <a:r>
              <a:rPr lang="zh-CN" altLang="en-US" sz="3600" cap="none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 </a:t>
            </a:r>
            <a:r>
              <a:rPr lang="en-US" altLang="zh-CN" sz="3600" cap="none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Three </a:t>
            </a:r>
            <a:endParaRPr lang="en-US" sz="3600" cap="none" dirty="0">
              <a:solidFill>
                <a:schemeClr val="tx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5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Input file: </a:t>
            </a:r>
            <a:r>
              <a:rPr lang="en-US" b="1" dirty="0" err="1" smtClean="0"/>
              <a:t>best_distance</a:t>
            </a:r>
            <a:endParaRPr lang="en-US" b="1" dirty="0" smtClean="0"/>
          </a:p>
          <a:p>
            <a:r>
              <a:rPr lang="en-US" sz="2000" dirty="0" smtClean="0"/>
              <a:t>External parameter: number of cities to go traveling</a:t>
            </a:r>
          </a:p>
          <a:p>
            <a:r>
              <a:rPr lang="en-US" b="1" dirty="0" smtClean="0"/>
              <a:t>Algorithm: utilize the input file to calculate a </a:t>
            </a:r>
          </a:p>
          <a:p>
            <a:r>
              <a:rPr lang="en-US" b="1" dirty="0" smtClean="0"/>
              <a:t>shortest path for going through the whole cities</a:t>
            </a:r>
          </a:p>
          <a:p>
            <a:r>
              <a:rPr lang="en-US" sz="2000" dirty="0" smtClean="0"/>
              <a:t>Output is a shortest path 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7708605" cy="786809"/>
          </a:xfrm>
        </p:spPr>
        <p:txBody>
          <a:bodyPr/>
          <a:lstStyle/>
          <a:p>
            <a:r>
              <a:rPr lang="en-US" cap="none" dirty="0" smtClean="0"/>
              <a:t>Part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Three</a:t>
            </a:r>
            <a:endParaRPr lang="en-US" cap="none" dirty="0"/>
          </a:p>
        </p:txBody>
      </p:sp>
      <p:sp>
        <p:nvSpPr>
          <p:cNvPr id="5" name="TextBox 4"/>
          <p:cNvSpPr txBox="1"/>
          <p:nvPr/>
        </p:nvSpPr>
        <p:spPr>
          <a:xfrm>
            <a:off x="7172325" y="1452650"/>
            <a:ext cx="420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Picture 3: Part of the algorithm 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9757"/>
          <a:stretch/>
        </p:blipFill>
        <p:spPr>
          <a:xfrm>
            <a:off x="5872279" y="2145770"/>
            <a:ext cx="5686309" cy="13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7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altLang="zh-CN" sz="3600" dirty="0">
                <a:solidFill>
                  <a:schemeClr val="tx1">
                    <a:lumMod val="65000"/>
                  </a:schemeClr>
                </a:solidFill>
                <a:latin typeface="+mj-lt"/>
              </a:rPr>
              <a:t>5</a:t>
            </a:r>
            <a:r>
              <a:rPr lang="en-US" altLang="zh-CN" sz="3600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.</a:t>
            </a:r>
            <a:r>
              <a:rPr lang="zh-CN" altLang="en-US" sz="3600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 </a:t>
            </a:r>
            <a:r>
              <a:rPr lang="en-US" altLang="zh-CN" sz="3600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t</a:t>
            </a:r>
            <a:r>
              <a:rPr lang="en-US" altLang="zh-CN" sz="3600" cap="none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est</a:t>
            </a:r>
            <a:r>
              <a:rPr lang="en-US" altLang="zh-CN" sz="3600" dirty="0">
                <a:solidFill>
                  <a:schemeClr val="tx1">
                    <a:lumMod val="65000"/>
                  </a:schemeClr>
                </a:solidFill>
                <a:latin typeface="+mj-lt"/>
              </a:rPr>
              <a:t>,</a:t>
            </a:r>
            <a:r>
              <a:rPr lang="en-US" altLang="zh-CN" sz="3600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 A</a:t>
            </a:r>
            <a:r>
              <a:rPr lang="en-US" altLang="zh-CN" sz="3600" cap="none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nalysis</a:t>
            </a:r>
            <a:r>
              <a:rPr lang="en-US" altLang="zh-CN" sz="3600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 &amp; C</a:t>
            </a:r>
            <a:r>
              <a:rPr lang="en-US" altLang="zh-CN" sz="3600" cap="none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onclusion</a:t>
            </a:r>
            <a:endParaRPr lang="en-US" sz="3600" cap="none" dirty="0">
              <a:solidFill>
                <a:schemeClr val="tx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6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Ø"/>
            </a:pPr>
            <a:endParaRPr lang="en-US" dirty="0" smtClean="0"/>
          </a:p>
          <a:p>
            <a:pPr marL="342900" indent="-342900">
              <a:buFont typeface="Wingdings" charset="2"/>
              <a:buChar char="Ø"/>
            </a:pPr>
            <a:endParaRPr lang="en-US" dirty="0"/>
          </a:p>
          <a:p>
            <a:pPr marL="342900" indent="-342900">
              <a:buFont typeface="Wingdings" charset="2"/>
              <a:buChar char="Ø"/>
            </a:pPr>
            <a:r>
              <a:rPr lang="en-US" dirty="0" smtClean="0"/>
              <a:t>Test </a:t>
            </a:r>
            <a:r>
              <a:rPr lang="en-US" dirty="0" smtClean="0"/>
              <a:t>: </a:t>
            </a:r>
            <a:r>
              <a:rPr lang="en-US" dirty="0" smtClean="0"/>
              <a:t>Use a small number of cities to generate several results of shortest </a:t>
            </a:r>
            <a:r>
              <a:rPr lang="en-US" dirty="0" smtClean="0"/>
              <a:t>path</a:t>
            </a:r>
          </a:p>
          <a:p>
            <a:pPr marL="342900" indent="-342900">
              <a:buFont typeface="Wingdings" charset="2"/>
              <a:buChar char="Ø"/>
            </a:pPr>
            <a:endParaRPr lang="en-US" dirty="0"/>
          </a:p>
          <a:p>
            <a:pPr marL="342900" indent="-342900">
              <a:buFont typeface="Wingdings" charset="2"/>
              <a:buChar char="Ø"/>
            </a:pPr>
            <a:endParaRPr lang="en-US" dirty="0" smtClean="0"/>
          </a:p>
          <a:p>
            <a:pPr marL="342900" indent="-342900">
              <a:buFont typeface="Wingdings" charset="2"/>
              <a:buChar char="Ø"/>
            </a:pPr>
            <a:r>
              <a:rPr lang="en-US" dirty="0" smtClean="0"/>
              <a:t>Analysis</a:t>
            </a:r>
            <a:r>
              <a:rPr lang="en-US" dirty="0" smtClean="0"/>
              <a:t>: Input different weight of money and time cost to get a transportation method proportion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7708605" cy="786809"/>
          </a:xfrm>
        </p:spPr>
        <p:txBody>
          <a:bodyPr/>
          <a:lstStyle/>
          <a:p>
            <a:r>
              <a:rPr lang="en-US" cap="none" dirty="0" smtClean="0"/>
              <a:t>Test &amp;</a:t>
            </a:r>
            <a:r>
              <a:rPr lang="en-US" cap="non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135589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7708605" cy="786809"/>
          </a:xfrm>
        </p:spPr>
        <p:txBody>
          <a:bodyPr/>
          <a:lstStyle/>
          <a:p>
            <a:r>
              <a:rPr lang="en-US" cap="none" dirty="0" smtClean="0"/>
              <a:t>Conclusion</a:t>
            </a:r>
            <a:endParaRPr lang="en-US" cap="none" dirty="0"/>
          </a:p>
        </p:txBody>
      </p:sp>
      <p:sp>
        <p:nvSpPr>
          <p:cNvPr id="5" name="TextBox 4"/>
          <p:cNvSpPr txBox="1"/>
          <p:nvPr/>
        </p:nvSpPr>
        <p:spPr>
          <a:xfrm>
            <a:off x="3854302" y="1893198"/>
            <a:ext cx="420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Table 2: Transportation Method Proportion 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98" y="2449106"/>
            <a:ext cx="4957762" cy="298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5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altLang="zh-CN" sz="3600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6.</a:t>
            </a:r>
            <a:r>
              <a:rPr lang="zh-CN" altLang="en-US" sz="3600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 </a:t>
            </a:r>
            <a:r>
              <a:rPr lang="en-US" altLang="zh-CN" sz="3600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P</a:t>
            </a:r>
            <a:r>
              <a:rPr lang="en-US" altLang="zh-CN" sz="3600" cap="none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rogress</a:t>
            </a:r>
            <a:endParaRPr lang="en-US" sz="3600" cap="none" dirty="0">
              <a:solidFill>
                <a:schemeClr val="tx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14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Finished Parts: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 </a:t>
            </a:r>
            <a:r>
              <a:rPr lang="en-US" sz="2800" dirty="0" smtClean="0"/>
              <a:t>All algorithm and code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 </a:t>
            </a:r>
            <a:r>
              <a:rPr lang="en-US" sz="2800" dirty="0" smtClean="0"/>
              <a:t>Test and analysis of program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 </a:t>
            </a:r>
            <a:r>
              <a:rPr lang="en-US" sz="2800" dirty="0" smtClean="0"/>
              <a:t>Final Report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7708605" cy="786809"/>
          </a:xfrm>
        </p:spPr>
        <p:txBody>
          <a:bodyPr/>
          <a:lstStyle/>
          <a:p>
            <a:r>
              <a:rPr lang="en-US" cap="none" dirty="0" smtClean="0"/>
              <a:t>Progress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3575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altLang="zh-CN" sz="3600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Thank you!</a:t>
            </a:r>
            <a:endParaRPr lang="en-US" sz="3600" cap="none" dirty="0">
              <a:solidFill>
                <a:schemeClr val="tx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04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 </a:t>
            </a:r>
            <a:r>
              <a:rPr lang="en-US" altLang="zh-CN" dirty="0" smtClean="0"/>
              <a:t>P</a:t>
            </a:r>
            <a:r>
              <a:rPr lang="en-US" altLang="zh-CN" cap="none" dirty="0" smtClean="0"/>
              <a:t>roject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en-US" altLang="zh-CN" cap="none" dirty="0" smtClean="0"/>
              <a:t>ntroduction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08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365760" algn="just">
              <a:lnSpc>
                <a:spcPct val="150000"/>
              </a:lnSpc>
            </a:pPr>
            <a:r>
              <a:rPr lang="en-US" sz="2000" dirty="0"/>
              <a:t>In this project, we try to solve a traveler planning problem through a model of undirected weighted graph. It is assumed that a man plans to travel around several cities, return the original city, and only visit every city for once. There are three transportation methods that he can choose including: flight, railway, and highway. Our goal is to choose a most economical transportation method between </a:t>
            </a:r>
            <a:r>
              <a:rPr lang="en-US" sz="2000" dirty="0" smtClean="0"/>
              <a:t>every </a:t>
            </a:r>
            <a:r>
              <a:rPr lang="en-US" sz="2000" dirty="0"/>
              <a:t>two cities according </a:t>
            </a:r>
            <a:r>
              <a:rPr lang="en-US" sz="2000" dirty="0" smtClean="0"/>
              <a:t>to different </a:t>
            </a:r>
            <a:r>
              <a:rPr lang="en-US" sz="2000" dirty="0"/>
              <a:t>money and time cost weight. And we will calculate the shortest path for the whole trip. In other words, we can get a travelling route, which is the most efficient </a:t>
            </a:r>
            <a:r>
              <a:rPr lang="en-US" sz="2000" dirty="0" smtClean="0"/>
              <a:t>and</a:t>
            </a:r>
            <a:r>
              <a:rPr lang="en-US" sz="2000" dirty="0" smtClean="0"/>
              <a:t> </a:t>
            </a:r>
            <a:r>
              <a:rPr lang="en-US" sz="2000" dirty="0"/>
              <a:t>economical consistent with </a:t>
            </a:r>
            <a:r>
              <a:rPr lang="en-US" sz="2000" dirty="0" smtClean="0"/>
              <a:t>the users</a:t>
            </a:r>
            <a:r>
              <a:rPr lang="en-US" sz="2000" dirty="0"/>
              <a:t>’ requirement.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7708605" cy="786809"/>
          </a:xfrm>
        </p:spPr>
        <p:txBody>
          <a:bodyPr/>
          <a:lstStyle/>
          <a:p>
            <a:r>
              <a:rPr lang="en-US" cap="none" dirty="0" smtClean="0"/>
              <a:t>P</a:t>
            </a:r>
            <a:r>
              <a:rPr lang="en-US" altLang="zh-CN" cap="none" dirty="0" smtClean="0"/>
              <a:t>roject</a:t>
            </a:r>
            <a:r>
              <a:rPr lang="en-US" cap="none" dirty="0" smtClean="0"/>
              <a:t> </a:t>
            </a:r>
            <a:r>
              <a:rPr lang="en-US" altLang="zh-CN" cap="none" dirty="0" smtClean="0"/>
              <a:t>Introduction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63920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7708605" cy="786809"/>
          </a:xfrm>
        </p:spPr>
        <p:txBody>
          <a:bodyPr/>
          <a:lstStyle/>
          <a:p>
            <a:r>
              <a:rPr lang="en-US" cap="none" dirty="0" smtClean="0"/>
              <a:t>P</a:t>
            </a:r>
            <a:r>
              <a:rPr lang="en-US" altLang="zh-CN" cap="none" dirty="0" smtClean="0"/>
              <a:t>roject</a:t>
            </a:r>
            <a:r>
              <a:rPr lang="en-US" cap="none" dirty="0" smtClean="0"/>
              <a:t> </a:t>
            </a:r>
            <a:r>
              <a:rPr lang="en-US" altLang="zh-CN" cap="none" dirty="0" smtClean="0"/>
              <a:t>Introduction</a:t>
            </a:r>
            <a:endParaRPr lang="en-US" cap="none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605" y="2609830"/>
            <a:ext cx="3432030" cy="2358006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dirty="0" smtClean="0"/>
              <a:t>                 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sz="2000" b="1" dirty="0" smtClean="0">
                <a:latin typeface="Avenir Book" charset="0"/>
                <a:ea typeface="Avenir Book" charset="0"/>
                <a:cs typeface="Avenir Book" charset="0"/>
              </a:rPr>
              <a:t>	  Atlanta  </a:t>
            </a:r>
            <a:r>
              <a:rPr lang="en-US" sz="2000" b="1" dirty="0">
                <a:latin typeface="Avenir Book" charset="0"/>
                <a:ea typeface="Avenir Book" charset="0"/>
                <a:cs typeface="Avenir Book" charset="0"/>
              </a:rPr>
              <a:t>Los </a:t>
            </a:r>
            <a:r>
              <a:rPr lang="en-US" sz="2000" b="1" dirty="0" smtClean="0">
                <a:latin typeface="Avenir Book" charset="0"/>
                <a:ea typeface="Avenir Book" charset="0"/>
                <a:cs typeface="Avenir Book" charset="0"/>
              </a:rPr>
              <a:t>Angeles  Seattle</a:t>
            </a:r>
            <a:r>
              <a:rPr lang="en-US" sz="2000" b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000" b="1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000" b="1" dirty="0">
                <a:latin typeface="Avenir Book" charset="0"/>
                <a:ea typeface="Avenir Book" charset="0"/>
                <a:cs typeface="Avenir Book" charset="0"/>
              </a:rPr>
              <a:t>New </a:t>
            </a:r>
            <a:r>
              <a:rPr lang="en-US" sz="2000" b="1" dirty="0" smtClean="0">
                <a:latin typeface="Avenir Book" charset="0"/>
                <a:ea typeface="Avenir Book" charset="0"/>
                <a:cs typeface="Avenir Book" charset="0"/>
              </a:rPr>
              <a:t>York  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latin typeface="Avenir Book" charset="0"/>
                <a:ea typeface="Avenir Book" charset="0"/>
                <a:cs typeface="Avenir Book" charset="0"/>
              </a:rPr>
              <a:t>               Washington  Boston  Chicago  Hawaii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latin typeface="Avenir Book" charset="0"/>
                <a:ea typeface="Avenir Book" charset="0"/>
                <a:cs typeface="Avenir Book" charset="0"/>
              </a:rPr>
              <a:t>               San Francisco  Las Vegas  Houston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latin typeface="Avenir Book" charset="0"/>
                <a:ea typeface="Avenir Book" charset="0"/>
                <a:cs typeface="Avenir Book" charset="0"/>
              </a:rPr>
              <a:t>               Philadelphia  </a:t>
            </a:r>
            <a:r>
              <a:rPr lang="en-US" sz="2000" b="1" dirty="0">
                <a:latin typeface="Avenir Book" charset="0"/>
                <a:ea typeface="Avenir Book" charset="0"/>
                <a:cs typeface="Avenir Book" charset="0"/>
              </a:rPr>
              <a:t>San </a:t>
            </a:r>
            <a:r>
              <a:rPr lang="en-US" sz="2000" b="1" dirty="0" smtClean="0">
                <a:latin typeface="Avenir Book" charset="0"/>
                <a:ea typeface="Avenir Book" charset="0"/>
                <a:cs typeface="Avenir Book" charset="0"/>
              </a:rPr>
              <a:t>Diego  Miami</a:t>
            </a:r>
            <a:endParaRPr lang="en-US" sz="2000" b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94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altLang="zh-CN" sz="3600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2.</a:t>
            </a:r>
            <a:r>
              <a:rPr lang="zh-CN" altLang="en-US" sz="3600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 </a:t>
            </a:r>
            <a:r>
              <a:rPr lang="en-US" altLang="zh-CN" sz="3600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P</a:t>
            </a:r>
            <a:r>
              <a:rPr lang="en-US" altLang="zh-CN" sz="3600" cap="none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art</a:t>
            </a:r>
            <a:r>
              <a:rPr lang="zh-CN" altLang="en-US" sz="3600" cap="none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 </a:t>
            </a:r>
            <a:r>
              <a:rPr lang="en-US" altLang="zh-CN" sz="3600" cap="none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One </a:t>
            </a:r>
            <a:endParaRPr lang="en-US" sz="3600" cap="none" dirty="0">
              <a:solidFill>
                <a:schemeClr val="tx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3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Input file: longitude and latitude of every city</a:t>
            </a:r>
          </a:p>
          <a:p>
            <a:r>
              <a:rPr lang="en-US" sz="2000" dirty="0" smtClean="0"/>
              <a:t>positive numbers of longitude represents north</a:t>
            </a:r>
          </a:p>
          <a:p>
            <a:r>
              <a:rPr lang="en-US" sz="2000" dirty="0"/>
              <a:t>n</a:t>
            </a:r>
            <a:r>
              <a:rPr lang="en-US" sz="2000" dirty="0" smtClean="0"/>
              <a:t>egative numbers of latitude represents west</a:t>
            </a:r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7708605" cy="786809"/>
          </a:xfrm>
        </p:spPr>
        <p:txBody>
          <a:bodyPr/>
          <a:lstStyle/>
          <a:p>
            <a:r>
              <a:rPr lang="en-US" cap="none" dirty="0" smtClean="0"/>
              <a:t>Part One</a:t>
            </a:r>
            <a:endParaRPr lang="en-US" cap="non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862619"/>
              </p:ext>
            </p:extLst>
          </p:nvPr>
        </p:nvGraphicFramePr>
        <p:xfrm>
          <a:off x="6709144" y="1860699"/>
          <a:ext cx="3944678" cy="38979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8014"/>
                <a:gridCol w="1193332"/>
                <a:gridCol w="1193332"/>
              </a:tblGrid>
              <a:tr h="2091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City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Longitude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Latitude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620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Atlanta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33.749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-84.388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817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Los Angeles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34.0522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-118.2437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620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Seattle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47.6062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-122.3321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620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New York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40.7128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-74.006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620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Washington D.C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38.9072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-77.0369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620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Boston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42.3601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-71.0589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620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Chicago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41.8781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-87.6298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620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Hawaii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19.8968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-155.5828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620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San Francisco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37.7749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-122.4194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620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Las Vegas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36.1699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-115.1398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620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Houston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29.7604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-95.3698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620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Philadelphia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39.9526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-75.1652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620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San Diego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32.7157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-117.1611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620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Miami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25.7617</a:t>
                      </a:r>
                      <a:endParaRPr lang="en-US" sz="12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-80.1918</a:t>
                      </a:r>
                      <a:endParaRPr lang="en-US" sz="12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00825" y="1452650"/>
            <a:ext cx="450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50000"/>
                  </a:schemeClr>
                </a:solidFill>
              </a:rPr>
              <a:t>Table 1: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longitude and latitude of every city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53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Algorithm: utilize the input file to calculate </a:t>
            </a:r>
          </a:p>
          <a:p>
            <a:r>
              <a:rPr lang="en-US" b="1" dirty="0" smtClean="0"/>
              <a:t>flight distance between every two cities</a:t>
            </a:r>
          </a:p>
          <a:p>
            <a:r>
              <a:rPr lang="en-US" sz="2000" dirty="0" smtClean="0"/>
              <a:t>Output is written into a distance file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7708605" cy="786809"/>
          </a:xfrm>
        </p:spPr>
        <p:txBody>
          <a:bodyPr/>
          <a:lstStyle/>
          <a:p>
            <a:r>
              <a:rPr lang="en-US" cap="none" dirty="0" smtClean="0"/>
              <a:t>Part One</a:t>
            </a:r>
            <a:endParaRPr lang="en-US" cap="none" dirty="0"/>
          </a:p>
        </p:txBody>
      </p:sp>
      <p:sp>
        <p:nvSpPr>
          <p:cNvPr id="5" name="TextBox 4"/>
          <p:cNvSpPr txBox="1"/>
          <p:nvPr/>
        </p:nvSpPr>
        <p:spPr>
          <a:xfrm>
            <a:off x="7029449" y="2657501"/>
            <a:ext cx="420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Picture 1: Part of </a:t>
            </a:r>
            <a:r>
              <a:rPr lang="en-US" smtClean="0">
                <a:solidFill>
                  <a:schemeClr val="tx1">
                    <a:lumMod val="50000"/>
                  </a:schemeClr>
                </a:solidFill>
              </a:rPr>
              <a:t>the algorithm 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735"/>
          <a:stretch/>
        </p:blipFill>
        <p:spPr>
          <a:xfrm>
            <a:off x="7029449" y="3026833"/>
            <a:ext cx="3557587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8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altLang="zh-CN" sz="3600" dirty="0">
                <a:solidFill>
                  <a:schemeClr val="tx1">
                    <a:lumMod val="65000"/>
                  </a:schemeClr>
                </a:solidFill>
                <a:latin typeface="+mj-lt"/>
              </a:rPr>
              <a:t>3</a:t>
            </a:r>
            <a:r>
              <a:rPr lang="en-US" altLang="zh-CN" sz="3600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.</a:t>
            </a:r>
            <a:r>
              <a:rPr lang="zh-CN" altLang="en-US" sz="3600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 </a:t>
            </a:r>
            <a:r>
              <a:rPr lang="en-US" altLang="zh-CN" sz="3600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P</a:t>
            </a:r>
            <a:r>
              <a:rPr lang="en-US" altLang="zh-CN" sz="3600" cap="none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art</a:t>
            </a:r>
            <a:r>
              <a:rPr lang="zh-CN" altLang="en-US" sz="3600" cap="none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 </a:t>
            </a:r>
            <a:r>
              <a:rPr lang="en-US" altLang="zh-CN" sz="3600" cap="none" dirty="0" smtClean="0">
                <a:solidFill>
                  <a:schemeClr val="tx1">
                    <a:lumMod val="65000"/>
                  </a:schemeClr>
                </a:solidFill>
                <a:latin typeface="+mj-lt"/>
              </a:rPr>
              <a:t>Two  </a:t>
            </a:r>
            <a:endParaRPr lang="en-US" sz="3600" cap="none" dirty="0">
              <a:solidFill>
                <a:schemeClr val="tx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70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Input file: </a:t>
            </a:r>
            <a:r>
              <a:rPr lang="en-US" b="1" dirty="0" err="1" smtClean="0"/>
              <a:t>distance_air</a:t>
            </a:r>
            <a:r>
              <a:rPr lang="en-US" b="1" dirty="0" smtClean="0"/>
              <a:t>, </a:t>
            </a:r>
            <a:r>
              <a:rPr lang="en-US" b="1" dirty="0" err="1" smtClean="0"/>
              <a:t>distance_car</a:t>
            </a:r>
            <a:r>
              <a:rPr lang="en-US" b="1" dirty="0" smtClean="0"/>
              <a:t>, </a:t>
            </a:r>
          </a:p>
          <a:p>
            <a:r>
              <a:rPr lang="en-US" b="1" dirty="0" err="1" smtClean="0"/>
              <a:t>distance_train</a:t>
            </a:r>
            <a:r>
              <a:rPr lang="en-US" b="1" dirty="0" smtClean="0"/>
              <a:t>, </a:t>
            </a:r>
            <a:r>
              <a:rPr lang="en-US" b="1" dirty="0" err="1" smtClean="0"/>
              <a:t>money_air</a:t>
            </a:r>
            <a:r>
              <a:rPr lang="en-US" b="1" dirty="0" smtClean="0"/>
              <a:t>, </a:t>
            </a:r>
            <a:r>
              <a:rPr lang="en-US" b="1" dirty="0" err="1" smtClean="0"/>
              <a:t>money_car</a:t>
            </a:r>
            <a:r>
              <a:rPr lang="en-US" b="1" dirty="0" smtClean="0"/>
              <a:t>,</a:t>
            </a:r>
          </a:p>
          <a:p>
            <a:r>
              <a:rPr lang="en-US" b="1" dirty="0" err="1" smtClean="0"/>
              <a:t>money_train</a:t>
            </a:r>
            <a:endParaRPr lang="en-US" b="1" dirty="0" smtClean="0"/>
          </a:p>
          <a:p>
            <a:r>
              <a:rPr lang="en-US" sz="2000" dirty="0"/>
              <a:t>External parameter: weight </a:t>
            </a:r>
          </a:p>
          <a:p>
            <a:r>
              <a:rPr lang="en-US" b="1" dirty="0" smtClean="0"/>
              <a:t>Algorithm: utilize the input file to choose a </a:t>
            </a:r>
          </a:p>
          <a:p>
            <a:r>
              <a:rPr lang="en-US" b="1" dirty="0"/>
              <a:t>s</a:t>
            </a:r>
            <a:r>
              <a:rPr lang="en-US" b="1" dirty="0" smtClean="0"/>
              <a:t>uitable transportation method between two</a:t>
            </a:r>
          </a:p>
          <a:p>
            <a:r>
              <a:rPr lang="en-US" b="1" dirty="0" smtClean="0"/>
              <a:t>cities </a:t>
            </a:r>
            <a:endParaRPr lang="en-US" b="1" dirty="0"/>
          </a:p>
          <a:p>
            <a:r>
              <a:rPr lang="en-US" sz="2000" dirty="0" smtClean="0"/>
              <a:t>Output is written into a best distance file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7708605" cy="786809"/>
          </a:xfrm>
        </p:spPr>
        <p:txBody>
          <a:bodyPr/>
          <a:lstStyle/>
          <a:p>
            <a:r>
              <a:rPr lang="en-US" cap="none" dirty="0" smtClean="0"/>
              <a:t>Part</a:t>
            </a:r>
            <a:r>
              <a:rPr lang="zh-CN" altLang="en-US" cap="none" dirty="0" smtClean="0"/>
              <a:t> </a:t>
            </a:r>
            <a:r>
              <a:rPr lang="en-US" altLang="zh-CN" cap="none" dirty="0" smtClean="0"/>
              <a:t>Two</a:t>
            </a:r>
            <a:endParaRPr lang="en-US" cap="none" dirty="0"/>
          </a:p>
        </p:txBody>
      </p:sp>
      <p:sp>
        <p:nvSpPr>
          <p:cNvPr id="5" name="TextBox 4"/>
          <p:cNvSpPr txBox="1"/>
          <p:nvPr/>
        </p:nvSpPr>
        <p:spPr>
          <a:xfrm>
            <a:off x="7172325" y="1452650"/>
            <a:ext cx="420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Picture 2: Part of the algorithm 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65013"/>
          <a:stretch/>
        </p:blipFill>
        <p:spPr>
          <a:xfrm>
            <a:off x="7172324" y="2014538"/>
            <a:ext cx="3743325" cy="15859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323" y="3788833"/>
            <a:ext cx="4188017" cy="17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hite 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1015</TotalTime>
  <Words>447</Words>
  <Application>Microsoft Macintosh PowerPoint</Application>
  <PresentationFormat>Widescreen</PresentationFormat>
  <Paragraphs>114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Avenir Book</vt:lpstr>
      <vt:lpstr>Calibri</vt:lpstr>
      <vt:lpstr>Lucida Grande</vt:lpstr>
      <vt:lpstr>Roboto Light</vt:lpstr>
      <vt:lpstr>Times New Roman</vt:lpstr>
      <vt:lpstr>Wingdings</vt:lpstr>
      <vt:lpstr>宋体</vt:lpstr>
      <vt:lpstr>Arial</vt:lpstr>
      <vt:lpstr>Custom Design</vt:lpstr>
      <vt:lpstr>White Main</vt:lpstr>
      <vt:lpstr>Traveler planning problem</vt:lpstr>
      <vt:lpstr>1. Project introduction</vt:lpstr>
      <vt:lpstr>Project Introduction</vt:lpstr>
      <vt:lpstr>Project Introduction</vt:lpstr>
      <vt:lpstr>2. Part One </vt:lpstr>
      <vt:lpstr>Part One</vt:lpstr>
      <vt:lpstr>Part One</vt:lpstr>
      <vt:lpstr>3. Part Two  </vt:lpstr>
      <vt:lpstr>Part Two</vt:lpstr>
      <vt:lpstr>4. Part Three </vt:lpstr>
      <vt:lpstr>Part Three</vt:lpstr>
      <vt:lpstr>5. test, Analysis &amp; Conclusion</vt:lpstr>
      <vt:lpstr>Test &amp; Analysis</vt:lpstr>
      <vt:lpstr>Conclusion</vt:lpstr>
      <vt:lpstr>6. Progress</vt:lpstr>
      <vt:lpstr>Progress</vt:lpstr>
      <vt:lpstr>Thank you!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Yao, Linyu</cp:lastModifiedBy>
  <cp:revision>36</cp:revision>
  <dcterms:created xsi:type="dcterms:W3CDTF">2016-03-09T16:46:53Z</dcterms:created>
  <dcterms:modified xsi:type="dcterms:W3CDTF">2017-12-04T15:55:32Z</dcterms:modified>
</cp:coreProperties>
</file>